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5" r:id="rId3"/>
    <p:sldId id="267" r:id="rId4"/>
    <p:sldId id="258" r:id="rId5"/>
    <p:sldId id="257" r:id="rId6"/>
    <p:sldId id="262" r:id="rId7"/>
    <p:sldId id="264" r:id="rId8"/>
    <p:sldId id="268" r:id="rId9"/>
    <p:sldId id="269" r:id="rId10"/>
    <p:sldId id="270" r:id="rId11"/>
    <p:sldId id="271" r:id="rId12"/>
    <p:sldId id="272" r:id="rId13"/>
    <p:sldId id="275" r:id="rId14"/>
    <p:sldId id="273" r:id="rId15"/>
    <p:sldId id="260" r:id="rId16"/>
    <p:sldId id="261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28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E661D9-1646-484E-9CF7-6DA58A2A7F0A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739430E-51CB-45D0-8136-7DD287921D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69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61D9-1646-484E-9CF7-6DA58A2A7F0A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430E-51CB-45D0-8136-7DD28792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7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61D9-1646-484E-9CF7-6DA58A2A7F0A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430E-51CB-45D0-8136-7DD287921D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248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61D9-1646-484E-9CF7-6DA58A2A7F0A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430E-51CB-45D0-8136-7DD287921D3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57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61D9-1646-484E-9CF7-6DA58A2A7F0A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430E-51CB-45D0-8136-7DD28792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40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61D9-1646-484E-9CF7-6DA58A2A7F0A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430E-51CB-45D0-8136-7DD287921D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002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61D9-1646-484E-9CF7-6DA58A2A7F0A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430E-51CB-45D0-8136-7DD287921D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30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61D9-1646-484E-9CF7-6DA58A2A7F0A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430E-51CB-45D0-8136-7DD287921D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158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61D9-1646-484E-9CF7-6DA58A2A7F0A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430E-51CB-45D0-8136-7DD287921D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29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61D9-1646-484E-9CF7-6DA58A2A7F0A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430E-51CB-45D0-8136-7DD28792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2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61D9-1646-484E-9CF7-6DA58A2A7F0A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430E-51CB-45D0-8136-7DD287921D3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92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61D9-1646-484E-9CF7-6DA58A2A7F0A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430E-51CB-45D0-8136-7DD287921D3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73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61D9-1646-484E-9CF7-6DA58A2A7F0A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430E-51CB-45D0-8136-7DD287921D3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22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61D9-1646-484E-9CF7-6DA58A2A7F0A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430E-51CB-45D0-8136-7DD287921D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42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61D9-1646-484E-9CF7-6DA58A2A7F0A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430E-51CB-45D0-8136-7DD28792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61D9-1646-484E-9CF7-6DA58A2A7F0A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430E-51CB-45D0-8136-7DD287921D3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82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61D9-1646-484E-9CF7-6DA58A2A7F0A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430E-51CB-45D0-8136-7DD28792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3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E661D9-1646-484E-9CF7-6DA58A2A7F0A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39430E-51CB-45D0-8136-7DD28792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0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yrinthos.net/typomaze01.html" TargetMode="External"/><Relationship Id="rId2" Type="http://schemas.openxmlformats.org/officeDocument/2006/relationships/hyperlink" Target="http://www.astrolog.org/labyrnth/algrithm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bm.org/about-us/national-building-museum-online/history-of-the-maze.html" TargetMode="External"/><Relationship Id="rId4" Type="http://schemas.openxmlformats.org/officeDocument/2006/relationships/hyperlink" Target="http://www.thefreedictionary.com/maz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Solving Mazes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Troy Mahon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0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Pledge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modified wall following method</a:t>
            </a:r>
          </a:p>
          <a:p>
            <a:r>
              <a:rPr lang="en-US" dirty="0" smtClean="0"/>
              <a:t>Useful with programmed robots</a:t>
            </a:r>
          </a:p>
          <a:p>
            <a:r>
              <a:rPr lang="en-US" dirty="0" smtClean="0"/>
              <a:t>Can be used by a person with a compass</a:t>
            </a:r>
          </a:p>
          <a:p>
            <a:pPr lvl="1"/>
            <a:r>
              <a:rPr lang="en-US" dirty="0" smtClean="0"/>
              <a:t>Need to keep track of your spatial orientation</a:t>
            </a:r>
          </a:p>
          <a:p>
            <a:pPr lvl="1"/>
            <a:r>
              <a:rPr lang="en-US" dirty="0" smtClean="0"/>
              <a:t>0 degrees does not equal 360</a:t>
            </a:r>
          </a:p>
          <a:p>
            <a:r>
              <a:rPr lang="en-US" dirty="0" smtClean="0"/>
              <a:t>Helps if you have a maze with a standard cell type</a:t>
            </a:r>
          </a:p>
          <a:p>
            <a:r>
              <a:rPr lang="en-US" dirty="0" smtClean="0"/>
              <a:t>Doesn’t work if your trying to get to the center (only escape or go through)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28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Trémaux’s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Can be used by a person in a maze </a:t>
            </a:r>
          </a:p>
          <a:p>
            <a:r>
              <a:rPr lang="en-US" dirty="0" smtClean="0"/>
              <a:t>Leave a trail (bread crumbs, trace with pencil, etc.)</a:t>
            </a:r>
          </a:p>
          <a:p>
            <a:r>
              <a:rPr lang="en-US" dirty="0" smtClean="0"/>
              <a:t>Follow the path until a junction</a:t>
            </a:r>
          </a:p>
          <a:p>
            <a:pPr lvl="1"/>
            <a:r>
              <a:rPr lang="en-US" dirty="0" smtClean="0"/>
              <a:t>Choose one passage at random</a:t>
            </a:r>
          </a:p>
          <a:p>
            <a:r>
              <a:rPr lang="en-US" dirty="0" smtClean="0"/>
              <a:t>If dead end or old junction is encountered head back to original junction and try new passage.</a:t>
            </a:r>
          </a:p>
          <a:p>
            <a:r>
              <a:rPr lang="en-US" dirty="0" smtClean="0"/>
              <a:t>After finding the solution, the solution path will be only marked once</a:t>
            </a:r>
          </a:p>
          <a:p>
            <a:pPr lvl="1"/>
            <a:r>
              <a:rPr lang="en-US" dirty="0" smtClean="0"/>
              <a:t>All else will either have two lines or none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1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Dead-End Filler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dead ends (if there are any)</a:t>
            </a:r>
          </a:p>
          <a:p>
            <a:r>
              <a:rPr lang="en-US" dirty="0" smtClean="0"/>
              <a:t>Follow them to the nearest junction and close them off</a:t>
            </a:r>
          </a:p>
          <a:p>
            <a:r>
              <a:rPr lang="en-US" dirty="0" smtClean="0"/>
              <a:t>When finished only one clear solution will remain</a:t>
            </a:r>
          </a:p>
          <a:p>
            <a:r>
              <a:rPr lang="en-US" dirty="0" smtClean="0"/>
              <a:t>Cannot be done by someone in a maze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4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US" sz="2000" dirty="0" smtClean="0"/>
              <a:t>Wall Follower Method</a:t>
            </a:r>
          </a:p>
          <a:p>
            <a:pPr lvl="1"/>
            <a:r>
              <a:rPr lang="en-US" sz="1800" dirty="0" smtClean="0"/>
              <a:t>Effective, easy, works (not all the time)</a:t>
            </a:r>
          </a:p>
          <a:p>
            <a:r>
              <a:rPr lang="en-US" sz="2000" dirty="0" smtClean="0"/>
              <a:t>Pledge Algorithm </a:t>
            </a:r>
          </a:p>
          <a:p>
            <a:pPr lvl="1"/>
            <a:r>
              <a:rPr lang="en-US" sz="1800" dirty="0" smtClean="0"/>
              <a:t>Effective but get’s confusing</a:t>
            </a:r>
          </a:p>
          <a:p>
            <a:pPr lvl="1"/>
            <a:r>
              <a:rPr lang="en-US" sz="1800" dirty="0" smtClean="0"/>
              <a:t>Can’t get to the center from outside</a:t>
            </a:r>
          </a:p>
          <a:p>
            <a:r>
              <a:rPr lang="en-US" sz="2000" dirty="0" smtClean="0"/>
              <a:t>Trémaux’s Algorithm</a:t>
            </a:r>
          </a:p>
          <a:p>
            <a:pPr lvl="1"/>
            <a:r>
              <a:rPr lang="en-US" sz="1800" dirty="0" smtClean="0"/>
              <a:t>Boils down to Hansel and Gretel explorer method</a:t>
            </a:r>
          </a:p>
          <a:p>
            <a:pPr lvl="1"/>
            <a:r>
              <a:rPr lang="en-US" sz="1800" dirty="0" smtClean="0"/>
              <a:t>When all else fails, go with this one </a:t>
            </a:r>
          </a:p>
          <a:p>
            <a:r>
              <a:rPr lang="en-US" sz="2000" dirty="0" smtClean="0"/>
              <a:t>Dead-End Filling</a:t>
            </a:r>
          </a:p>
          <a:p>
            <a:pPr lvl="1"/>
            <a:r>
              <a:rPr lang="en-US" sz="1800" dirty="0" smtClean="0"/>
              <a:t>Only useful from an aerial view</a:t>
            </a:r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407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Life Application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Someone is trapped in a maze</a:t>
            </a:r>
          </a:p>
          <a:p>
            <a:r>
              <a:rPr lang="en-US" dirty="0" smtClean="0"/>
              <a:t>What do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3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Life Application (Answer)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it’s a simple maze:</a:t>
            </a:r>
          </a:p>
          <a:p>
            <a:pPr lvl="1"/>
            <a:r>
              <a:rPr lang="en-US" dirty="0" smtClean="0"/>
              <a:t>Use the Wall follower method</a:t>
            </a:r>
          </a:p>
          <a:p>
            <a:pPr lvl="1"/>
            <a:r>
              <a:rPr lang="en-US" dirty="0" smtClean="0"/>
              <a:t>Have one person do the right hand method </a:t>
            </a:r>
          </a:p>
          <a:p>
            <a:pPr lvl="1"/>
            <a:r>
              <a:rPr lang="en-US" dirty="0" smtClean="0"/>
              <a:t>Have the other do the left hand method</a:t>
            </a:r>
          </a:p>
          <a:p>
            <a:pPr lvl="1"/>
            <a:r>
              <a:rPr lang="en-US" dirty="0" smtClean="0"/>
              <a:t>One of them will have found the missing person before encountering the exit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Mazes can be used in Graph Theory</a:t>
            </a:r>
          </a:p>
          <a:p>
            <a:endParaRPr lang="en-US" dirty="0"/>
          </a:p>
          <a:p>
            <a:r>
              <a:rPr lang="en-US" dirty="0" smtClean="0"/>
              <a:t>Different mazes pose problems to different algorithms </a:t>
            </a:r>
          </a:p>
          <a:p>
            <a:endParaRPr lang="en-US" dirty="0"/>
          </a:p>
          <a:p>
            <a:r>
              <a:rPr lang="en-US" dirty="0" smtClean="0"/>
              <a:t>The definition of a maze can really be expanded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6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Images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www.astrolog.org/labyrnth/algrithm.htm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www.labyrinthos.net/typomaze01.html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www.thefreedictionary.com/maze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www.nbm.org/about-us/national-building-museum-online/history-of-the-maze.html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a Maze?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855" y="1190290"/>
            <a:ext cx="5548602" cy="458604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“An </a:t>
            </a:r>
            <a:r>
              <a:rPr lang="en-US" sz="1800" dirty="0"/>
              <a:t>intricate, usually confusing network of interconnecting </a:t>
            </a:r>
            <a:r>
              <a:rPr lang="en-US" sz="1800" dirty="0" smtClean="0"/>
              <a:t>pathways…” (the Free Dictionary)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Many different kinds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Not all mazes can be solved the same way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838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04" y="2569268"/>
            <a:ext cx="4544663" cy="3278402"/>
          </a:xfrm>
        </p:spPr>
      </p:pic>
      <p:sp>
        <p:nvSpPr>
          <p:cNvPr id="5" name="TextBox 4"/>
          <p:cNvSpPr txBox="1"/>
          <p:nvPr/>
        </p:nvSpPr>
        <p:spPr>
          <a:xfrm>
            <a:off x="6411951" y="2698595"/>
            <a:ext cx="4248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Goa, India… 4,000 years ago…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Classical Labyrinth circle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(Cont.)	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6" b="94093" l="2200" r="96600">
                        <a14:foregroundMark x1="25200" y1="40928" x2="17600" y2="62025"/>
                        <a14:foregroundMark x1="10600" y1="62869" x2="15200" y2="76793"/>
                        <a14:foregroundMark x1="6600" y1="74684" x2="14800" y2="92405"/>
                        <a14:foregroundMark x1="20200" y1="94093" x2="20200" y2="94093"/>
                        <a14:foregroundMark x1="33400" y1="7173" x2="33400" y2="7173"/>
                        <a14:foregroundMark x1="2200" y1="43882" x2="2200" y2="43882"/>
                        <a14:foregroundMark x1="61200" y1="49367" x2="61200" y2="49367"/>
                        <a14:foregroundMark x1="51600" y1="34599" x2="51600" y2="34599"/>
                        <a14:foregroundMark x1="51600" y1="34599" x2="51600" y2="34599"/>
                        <a14:foregroundMark x1="53400" y1="30380" x2="59800" y2="11392"/>
                        <a14:foregroundMark x1="64800" y1="9283" x2="64800" y2="9283"/>
                        <a14:foregroundMark x1="74200" y1="16456" x2="74200" y2="16456"/>
                        <a14:foregroundMark x1="89600" y1="32068" x2="89600" y2="32068"/>
                        <a14:foregroundMark x1="94400" y1="45992" x2="94400" y2="45992"/>
                        <a14:foregroundMark x1="91800" y1="64979" x2="91800" y2="64979"/>
                        <a14:foregroundMark x1="96600" y1="61181" x2="96600" y2="61181"/>
                        <a14:foregroundMark x1="77200" y1="11392" x2="77200" y2="11392"/>
                        <a14:foregroundMark x1="78400" y1="7595" x2="78400" y2="7595"/>
                        <a14:foregroundMark x1="63400" y1="89873" x2="63400" y2="89873"/>
                        <a14:foregroundMark x1="17400" y1="8017" x2="17400" y2="80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53" y="2588787"/>
            <a:ext cx="6350000" cy="3009900"/>
          </a:xfrm>
        </p:spPr>
      </p:pic>
      <p:sp>
        <p:nvSpPr>
          <p:cNvPr id="11" name="TextBox 10"/>
          <p:cNvSpPr txBox="1"/>
          <p:nvPr/>
        </p:nvSpPr>
        <p:spPr>
          <a:xfrm>
            <a:off x="1295402" y="2765503"/>
            <a:ext cx="29643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"It is a confusing path, hard to follow without a thread, but, provided [you are] not devoured at the midpoint, it leads surely, despite twists and turns, back to the beginning." — Plato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60527" y="5475249"/>
            <a:ext cx="1561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400 BCE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2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Mazes (Routing)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Mazes vs. Labyrinth</a:t>
            </a:r>
          </a:p>
          <a:p>
            <a:pPr lvl="1"/>
            <a:r>
              <a:rPr lang="en-US" dirty="0" smtClean="0"/>
              <a:t>Labyrinth have no dead ends and usually don’t require choices</a:t>
            </a:r>
          </a:p>
          <a:p>
            <a:pPr lvl="1"/>
            <a:r>
              <a:rPr lang="en-US" dirty="0" smtClean="0"/>
              <a:t>One continues winding path</a:t>
            </a:r>
          </a:p>
          <a:p>
            <a:r>
              <a:rPr lang="en-US" dirty="0" smtClean="0"/>
              <a:t>May or may not have dead ends</a:t>
            </a:r>
          </a:p>
          <a:p>
            <a:pPr lvl="1"/>
            <a:r>
              <a:rPr lang="en-US" dirty="0" smtClean="0"/>
              <a:t>Might just loop around somewhere else (called a “braid”)</a:t>
            </a:r>
          </a:p>
          <a:p>
            <a:r>
              <a:rPr lang="en-US" dirty="0" smtClean="0"/>
              <a:t> Can have different dimensions</a:t>
            </a:r>
          </a:p>
          <a:p>
            <a:r>
              <a:rPr lang="en-US" dirty="0" smtClean="0"/>
              <a:t>Simply connected or not (i.e. have islands or blocked off areas)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Dimensional Mazes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3D Maze is a 2D Maze with different levels connected by a bridge/staircase</a:t>
            </a:r>
          </a:p>
          <a:p>
            <a:r>
              <a:rPr lang="en-US" dirty="0" smtClean="0"/>
              <a:t>4D will have portals leading to different levels…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Weaves and Tessellation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Weaves are similar to highway overpasses</a:t>
            </a:r>
          </a:p>
          <a:p>
            <a:pPr lvl="1"/>
            <a:r>
              <a:rPr lang="en-US" dirty="0" smtClean="0"/>
              <a:t>Path can go under/over at certain place</a:t>
            </a:r>
          </a:p>
          <a:p>
            <a:r>
              <a:rPr lang="en-US" dirty="0" smtClean="0"/>
              <a:t>Tessellation refers to the shape of an individual cell with a maze</a:t>
            </a:r>
          </a:p>
          <a:p>
            <a:pPr lvl="1"/>
            <a:r>
              <a:rPr lang="en-US" dirty="0" smtClean="0"/>
              <a:t>Square, triangular, irregular, etc.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90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to Solve a Maze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1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Follower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Easiest method to employ</a:t>
            </a:r>
          </a:p>
          <a:p>
            <a:r>
              <a:rPr lang="en-US" dirty="0" smtClean="0"/>
              <a:t>Take right hand, place it on wall and follow that direction </a:t>
            </a:r>
          </a:p>
          <a:p>
            <a:pPr lvl="1"/>
            <a:r>
              <a:rPr lang="en-US" dirty="0" smtClean="0"/>
              <a:t>“Right hand rule”</a:t>
            </a:r>
          </a:p>
          <a:p>
            <a:r>
              <a:rPr lang="en-US" dirty="0" smtClean="0"/>
              <a:t>Take Left hand, place it on wall and follow that direction</a:t>
            </a:r>
          </a:p>
          <a:p>
            <a:pPr lvl="1"/>
            <a:r>
              <a:rPr lang="en-US" dirty="0" smtClean="0"/>
              <a:t>“Left hand rule”</a:t>
            </a:r>
          </a:p>
          <a:p>
            <a:r>
              <a:rPr lang="en-US" dirty="0" smtClean="0"/>
              <a:t>Either will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251</TotalTime>
  <Words>607</Words>
  <Application>Microsoft Office PowerPoint</Application>
  <PresentationFormat>Custom</PresentationFormat>
  <Paragraphs>93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Organic</vt:lpstr>
      <vt:lpstr>Solving Mazes</vt:lpstr>
      <vt:lpstr>What is a Maze?</vt:lpstr>
      <vt:lpstr>Brief History</vt:lpstr>
      <vt:lpstr>Brief History (Cont.) </vt:lpstr>
      <vt:lpstr>Different Types of Mazes (Routing)</vt:lpstr>
      <vt:lpstr>Higher Dimensional Mazes</vt:lpstr>
      <vt:lpstr>Weaves and Tessellation</vt:lpstr>
      <vt:lpstr>Algorithms to Solve a Maze</vt:lpstr>
      <vt:lpstr>Wall Follower Method</vt:lpstr>
      <vt:lpstr>Pledge Algorithm</vt:lpstr>
      <vt:lpstr>Trémaux’s Algorithm</vt:lpstr>
      <vt:lpstr>Dead-End Filler</vt:lpstr>
      <vt:lpstr>Let’s Review</vt:lpstr>
      <vt:lpstr>Real Life Application</vt:lpstr>
      <vt:lpstr>Real Life Application (Answer) </vt:lpstr>
      <vt:lpstr>Other Considerations </vt:lpstr>
      <vt:lpstr>Sources Used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Mazes</dc:title>
  <dc:creator>Microsoft account</dc:creator>
  <cp:lastModifiedBy>Owner</cp:lastModifiedBy>
  <cp:revision>22</cp:revision>
  <dcterms:created xsi:type="dcterms:W3CDTF">2015-05-04T02:04:57Z</dcterms:created>
  <dcterms:modified xsi:type="dcterms:W3CDTF">2015-05-08T00:43:47Z</dcterms:modified>
</cp:coreProperties>
</file>